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F4884B5-75B5-4B7B-BDBA-246BBB156972}">
  <a:tblStyle styleId="{3F4884B5-75B5-4B7B-BDBA-246BBB156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20" Type="http://schemas.openxmlformats.org/officeDocument/2006/relationships/slide" Target="slides/slide13.xml"/><Relationship Id="rId41" Type="http://schemas.openxmlformats.org/officeDocument/2006/relationships/font" Target="fonts/MavenPro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obotoSlab-bold.fntdata"/><Relationship Id="rId12" Type="http://schemas.openxmlformats.org/officeDocument/2006/relationships/slide" Target="slides/slide5.xml"/><Relationship Id="rId34" Type="http://schemas.openxmlformats.org/officeDocument/2006/relationships/font" Target="fonts/RobotoSlab-regular.fntdata"/><Relationship Id="rId15" Type="http://schemas.openxmlformats.org/officeDocument/2006/relationships/slide" Target="slides/slide8.xml"/><Relationship Id="rId37" Type="http://schemas.openxmlformats.org/officeDocument/2006/relationships/font" Target="fonts/Nunito-bold.fntdata"/><Relationship Id="rId14" Type="http://schemas.openxmlformats.org/officeDocument/2006/relationships/slide" Target="slides/slide7.xml"/><Relationship Id="rId36" Type="http://schemas.openxmlformats.org/officeDocument/2006/relationships/font" Target="fonts/Nunito-regular.fntdata"/><Relationship Id="rId17" Type="http://schemas.openxmlformats.org/officeDocument/2006/relationships/slide" Target="slides/slide10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9.xml"/><Relationship Id="rId38" Type="http://schemas.openxmlformats.org/officeDocument/2006/relationships/font" Target="fonts/Nuni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02dd7ab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02dd7ab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56f8d2b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56f8d2b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56f8d2bc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56f8d2b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56f8d2bc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56f8d2bc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5ecc5f10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5ecc5f10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56f8d2bc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56f8d2bc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5ecc5f104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5ecc5f104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0e3ecab4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0e3ecab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56f8d2b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56f8d2b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56f8d2bc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56f8d2bc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6f8d2bc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6f8d2bc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02dd7ab5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02dd7ab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56f8d2bc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56f8d2bc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6f8d2bc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6f8d2bc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5ecc5f10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5ecc5f10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5ecc5f10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5ecc5f10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56f8d2bc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56f8d2bc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02dd7ab5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02dd7ab5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02dd7ab5a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02dd7ab5a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02dd7ab5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02dd7ab5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0e3ecab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0e3ecab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0e3ecab4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0e3ecab4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56f8d2b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56f8d2b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0e3ecab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0e3ecab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ecc5f10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ecc5f10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56f8d2b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56f8d2b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Prathyusha-Akundi/Pixelwise_Instance_Segmentation.gi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ctrTitle"/>
          </p:nvPr>
        </p:nvSpPr>
        <p:spPr>
          <a:xfrm>
            <a:off x="801250" y="74896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Pixelwise Instance Segmentation with Dynamically Instantiated Network</a:t>
            </a:r>
            <a:endParaRPr sz="3600"/>
          </a:p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801250" y="3636600"/>
            <a:ext cx="4255500" cy="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PRATHYUSHA AKUNDI (2018701014)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SOWMYA AITHA (2018702007)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TANU SHARMA (2018702012)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Conditional Random Fields</a:t>
            </a:r>
            <a:endParaRPr/>
          </a:p>
        </p:txBody>
      </p:sp>
      <p:sp>
        <p:nvSpPr>
          <p:cNvPr id="386" name="Google Shape;386;p34"/>
          <p:cNvSpPr txBox="1"/>
          <p:nvPr>
            <p:ph idx="1" type="body"/>
          </p:nvPr>
        </p:nvSpPr>
        <p:spPr>
          <a:xfrm>
            <a:off x="1217375" y="14497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probabilistic model to segment and label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If </a:t>
            </a:r>
            <a:r>
              <a:rPr b="1" i="1" lang="en-GB" sz="1800"/>
              <a:t>I</a:t>
            </a:r>
            <a:r>
              <a:rPr lang="en-GB" sz="1800"/>
              <a:t> is the image with </a:t>
            </a:r>
            <a:r>
              <a:rPr b="1" i="1" lang="en-GB" sz="1800"/>
              <a:t>V</a:t>
            </a:r>
            <a:r>
              <a:rPr lang="en-GB" sz="1800"/>
              <a:t> label assigned to it, then pair (</a:t>
            </a:r>
            <a:r>
              <a:rPr b="1" i="1" lang="en-GB" sz="1800"/>
              <a:t>I</a:t>
            </a:r>
            <a:r>
              <a:rPr lang="en-GB" sz="1800"/>
              <a:t>,</a:t>
            </a:r>
            <a:r>
              <a:rPr b="1" i="1" lang="en-GB" sz="1800"/>
              <a:t>V</a:t>
            </a:r>
            <a:r>
              <a:rPr lang="en-GB" sz="1800"/>
              <a:t>) can be modelled as a CRF,</a:t>
            </a:r>
            <a:endParaRPr sz="1800"/>
          </a:p>
          <a:p>
            <a:pPr indent="457200" lvl="0" marL="0" rtl="0" algn="ctr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 sz="1800"/>
              <a:t>Pr(</a:t>
            </a:r>
            <a:r>
              <a:rPr b="1" i="1" lang="en-GB" sz="1800"/>
              <a:t>V</a:t>
            </a:r>
            <a:r>
              <a:rPr i="1" lang="en-GB" sz="1800"/>
              <a:t> = </a:t>
            </a:r>
            <a:r>
              <a:rPr b="1" i="1" lang="en-GB" sz="1800"/>
              <a:t>v</a:t>
            </a:r>
            <a:r>
              <a:rPr i="1" lang="en-GB" sz="1800"/>
              <a:t>|</a:t>
            </a:r>
            <a:r>
              <a:rPr b="1" i="1" lang="en-GB" sz="1800"/>
              <a:t>I</a:t>
            </a:r>
            <a:r>
              <a:rPr i="1" lang="en-GB" sz="1800"/>
              <a:t>) = (1/Z(</a:t>
            </a:r>
            <a:r>
              <a:rPr b="1" i="1" lang="en-GB" sz="1800"/>
              <a:t>I</a:t>
            </a:r>
            <a:r>
              <a:rPr i="1" lang="en-GB" sz="1800"/>
              <a:t>)) exp(−E(</a:t>
            </a:r>
            <a:r>
              <a:rPr b="1" i="1" lang="en-GB" sz="1800"/>
              <a:t>v</a:t>
            </a:r>
            <a:r>
              <a:rPr i="1" lang="en-GB" sz="1800"/>
              <a:t>|</a:t>
            </a:r>
            <a:r>
              <a:rPr b="1" i="1" lang="en-GB" sz="1800"/>
              <a:t>I</a:t>
            </a:r>
            <a:r>
              <a:rPr i="1" lang="en-GB" sz="1800"/>
              <a:t>))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Minimising </a:t>
            </a:r>
            <a:r>
              <a:rPr i="1" lang="en-GB" sz="1800"/>
              <a:t>E(v), </a:t>
            </a:r>
            <a:r>
              <a:rPr lang="en-GB" sz="1800"/>
              <a:t>energy of assignment, yields MAP labelling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Dense pairwise potentials =&gt; exact inference not tractable, so mean field inference is used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CRF Potentials</a:t>
            </a:r>
            <a:endParaRPr/>
          </a:p>
        </p:txBody>
      </p:sp>
      <p:sp>
        <p:nvSpPr>
          <p:cNvPr id="392" name="Google Shape;392;p3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Consists of unary and pairwise potentials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Energy of assignment of label v to pixels V,</a:t>
            </a:r>
            <a:endParaRPr sz="1800"/>
          </a:p>
          <a:p>
            <a:pPr indent="0" lvl="0" marL="0" rtl="0" algn="ctr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 sz="1800"/>
              <a:t>E(V=v)=Σ</a:t>
            </a:r>
            <a:r>
              <a:rPr baseline="-25000" i="1" lang="en-GB" sz="1800"/>
              <a:t>i</a:t>
            </a:r>
            <a:r>
              <a:rPr i="1" lang="en-GB" sz="1800"/>
              <a:t>U(v</a:t>
            </a:r>
            <a:r>
              <a:rPr baseline="-25000" i="1" lang="en-GB" sz="1800"/>
              <a:t>i</a:t>
            </a:r>
            <a:r>
              <a:rPr i="1" lang="en-GB" sz="1800"/>
              <a:t>)+Σ</a:t>
            </a:r>
            <a:r>
              <a:rPr baseline="-25000" i="1" lang="en-GB" sz="1800"/>
              <a:t>i&lt;j</a:t>
            </a:r>
            <a:r>
              <a:rPr i="1" lang="en-GB" sz="1800"/>
              <a:t> P(v</a:t>
            </a:r>
            <a:r>
              <a:rPr baseline="-25000" i="1" lang="en-GB" sz="1800"/>
              <a:t>i</a:t>
            </a:r>
            <a:r>
              <a:rPr i="1" lang="en-GB" sz="1800"/>
              <a:t>,v</a:t>
            </a:r>
            <a:r>
              <a:rPr baseline="-25000" i="1" lang="en-GB" sz="1800"/>
              <a:t>j</a:t>
            </a:r>
            <a:r>
              <a:rPr i="1" lang="en-GB" sz="1800"/>
              <a:t>)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Unary potential for instance subnetwork is,</a:t>
            </a:r>
            <a:endParaRPr sz="1800"/>
          </a:p>
          <a:p>
            <a:pPr indent="45720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/>
              <a:t>U( v</a:t>
            </a:r>
            <a:r>
              <a:rPr baseline="-25000" i="1" lang="en-GB" sz="1800"/>
              <a:t>i</a:t>
            </a:r>
            <a:r>
              <a:rPr i="1" lang="en-GB" sz="1800"/>
              <a:t> ) = −ln[ w</a:t>
            </a:r>
            <a:r>
              <a:rPr baseline="-25000" i="1" lang="en-GB" sz="1800"/>
              <a:t>1</a:t>
            </a:r>
            <a:r>
              <a:rPr i="1" lang="en-GB" sz="1800"/>
              <a:t> ψ</a:t>
            </a:r>
            <a:r>
              <a:rPr baseline="-25000" i="1" lang="en-GB" sz="1800"/>
              <a:t>Box</a:t>
            </a:r>
            <a:r>
              <a:rPr i="1" lang="en-GB" sz="1800"/>
              <a:t> ( v</a:t>
            </a:r>
            <a:r>
              <a:rPr baseline="-25000" i="1" lang="en-GB" sz="1800"/>
              <a:t>i</a:t>
            </a:r>
            <a:r>
              <a:rPr i="1" lang="en-GB" sz="1800"/>
              <a:t> ) + w</a:t>
            </a:r>
            <a:r>
              <a:rPr baseline="-25000" i="1" lang="en-GB" sz="1800"/>
              <a:t>2</a:t>
            </a:r>
            <a:r>
              <a:rPr i="1" lang="en-GB" sz="1800"/>
              <a:t>ψ</a:t>
            </a:r>
            <a:r>
              <a:rPr baseline="-25000" i="1" lang="en-GB" sz="1800"/>
              <a:t>Global</a:t>
            </a:r>
            <a:r>
              <a:rPr i="1" lang="en-GB" sz="1800"/>
              <a:t> ( v</a:t>
            </a:r>
            <a:r>
              <a:rPr baseline="-25000" i="1" lang="en-GB" sz="1800"/>
              <a:t>i</a:t>
            </a:r>
            <a:r>
              <a:rPr i="1" lang="en-GB" sz="1800"/>
              <a:t> )+w</a:t>
            </a:r>
            <a:r>
              <a:rPr baseline="-25000" i="1" lang="en-GB" sz="1800"/>
              <a:t>3 </a:t>
            </a:r>
            <a:r>
              <a:rPr i="1" lang="en-GB" sz="1800"/>
              <a:t>ψ</a:t>
            </a:r>
            <a:r>
              <a:rPr baseline="-25000" i="1" lang="en-GB" sz="1800"/>
              <a:t>Shape</a:t>
            </a:r>
            <a:r>
              <a:rPr i="1" lang="en-GB" sz="1800"/>
              <a:t>( v</a:t>
            </a:r>
            <a:r>
              <a:rPr baseline="-25000" i="1" lang="en-GB" sz="1800"/>
              <a:t>i </a:t>
            </a:r>
            <a:r>
              <a:rPr i="1" lang="en-GB" sz="1800"/>
              <a:t>) ]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/>
          <p:nvPr>
            <p:ph type="title"/>
          </p:nvPr>
        </p:nvSpPr>
        <p:spPr>
          <a:xfrm>
            <a:off x="13254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Term</a:t>
            </a:r>
            <a:endParaRPr/>
          </a:p>
        </p:txBody>
      </p:sp>
      <p:sp>
        <p:nvSpPr>
          <p:cNvPr id="398" name="Google Shape;398;p36"/>
          <p:cNvSpPr txBox="1"/>
          <p:nvPr>
            <p:ph idx="1" type="body"/>
          </p:nvPr>
        </p:nvSpPr>
        <p:spPr>
          <a:xfrm>
            <a:off x="1164825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Encourages a pixel to be assigned to the instance corresponding to the </a:t>
            </a:r>
            <a:r>
              <a:rPr i="1" lang="en-GB" sz="1800"/>
              <a:t>k</a:t>
            </a:r>
            <a:r>
              <a:rPr baseline="30000" i="1" lang="en-GB" sz="1800"/>
              <a:t>th</a:t>
            </a:r>
            <a:r>
              <a:rPr lang="en-GB" sz="1800"/>
              <a:t> detection if it falls within the detections bounding box.</a:t>
            </a:r>
            <a:endParaRPr sz="1800"/>
          </a:p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/>
              <a:t>ψ</a:t>
            </a:r>
            <a:r>
              <a:rPr baseline="-25000" i="1" lang="en-GB" sz="1800"/>
              <a:t>Box</a:t>
            </a:r>
            <a:r>
              <a:rPr i="1" lang="en-GB" sz="1800"/>
              <a:t> (V</a:t>
            </a:r>
            <a:r>
              <a:rPr baseline="-25000" i="1" lang="en-GB" sz="1800"/>
              <a:t>i</a:t>
            </a:r>
            <a:r>
              <a:rPr i="1" lang="en-GB" sz="1800"/>
              <a:t> = k) = Q</a:t>
            </a:r>
            <a:r>
              <a:rPr baseline="-25000" i="1" lang="en-GB" sz="1800"/>
              <a:t>i</a:t>
            </a:r>
            <a:r>
              <a:rPr i="1" lang="en-GB" sz="1800"/>
              <a:t>(l</a:t>
            </a:r>
            <a:r>
              <a:rPr baseline="-25000" i="1" lang="en-GB" sz="1800"/>
              <a:t>k</a:t>
            </a:r>
            <a:r>
              <a:rPr i="1" lang="en-GB" sz="1800"/>
              <a:t> )s</a:t>
            </a:r>
            <a:r>
              <a:rPr baseline="-25000" i="1" lang="en-GB" sz="1800"/>
              <a:t>k          </a:t>
            </a:r>
            <a:r>
              <a:rPr i="1" lang="en-GB" sz="1800"/>
              <a:t> if i∈ B</a:t>
            </a:r>
            <a:r>
              <a:rPr baseline="-25000" i="1" lang="en-GB" sz="1800"/>
              <a:t>k</a:t>
            </a:r>
            <a:endParaRPr baseline="-25000" i="1" sz="1800"/>
          </a:p>
          <a:p>
            <a:pPr indent="457200" lvl="0" marL="45720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/>
              <a:t>= 0		otherwise</a:t>
            </a:r>
            <a:endParaRPr i="1" sz="1800"/>
          </a:p>
          <a:p>
            <a:pPr indent="457200" lvl="0" marL="9144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/>
              <a:t>s</a:t>
            </a:r>
            <a:r>
              <a:rPr baseline="-25000" i="1" lang="en-GB" sz="1800"/>
              <a:t>k </a:t>
            </a:r>
            <a:r>
              <a:rPr lang="en-GB" sz="1800"/>
              <a:t>= detection score</a:t>
            </a:r>
            <a:endParaRPr sz="1800"/>
          </a:p>
          <a:p>
            <a:pPr indent="457200" lvl="0" marL="9144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9144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>
            <p:ph type="title"/>
          </p:nvPr>
        </p:nvSpPr>
        <p:spPr>
          <a:xfrm>
            <a:off x="13254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Term</a:t>
            </a:r>
            <a:endParaRPr/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75" y="1597872"/>
            <a:ext cx="3542025" cy="230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250" y="1631173"/>
            <a:ext cx="3439725" cy="22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 txBox="1"/>
          <p:nvPr/>
        </p:nvSpPr>
        <p:spPr>
          <a:xfrm>
            <a:off x="1139675" y="3962350"/>
            <a:ext cx="3644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Box term(Cycle)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5271525" y="3904150"/>
            <a:ext cx="25839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Box term(Person)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Term</a:t>
            </a:r>
            <a:endParaRPr/>
          </a:p>
        </p:txBody>
      </p:sp>
      <p:sp>
        <p:nvSpPr>
          <p:cNvPr id="413" name="Google Shape;413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Does not rely on bounding boxes, but only on the segmentation prediction at a particular pixel, </a:t>
            </a:r>
            <a:r>
              <a:rPr i="1" lang="en-GB" sz="1800"/>
              <a:t>Q</a:t>
            </a:r>
            <a:r>
              <a:rPr baseline="-25000" i="1" lang="en-GB" sz="1800"/>
              <a:t>i</a:t>
            </a:r>
            <a:r>
              <a:rPr lang="en-GB" sz="1800"/>
              <a:t> .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 				</a:t>
            </a:r>
            <a:r>
              <a:rPr i="1" lang="en-GB" sz="1800"/>
              <a:t>ψ</a:t>
            </a:r>
            <a:r>
              <a:rPr baseline="-25000" i="1" lang="en-GB" sz="1800"/>
              <a:t>Global</a:t>
            </a:r>
            <a:r>
              <a:rPr i="1" lang="en-GB" sz="1800"/>
              <a:t> (V</a:t>
            </a:r>
            <a:r>
              <a:rPr baseline="-25000" i="1" lang="en-GB" sz="1800"/>
              <a:t>i</a:t>
            </a:r>
            <a:r>
              <a:rPr i="1" lang="en-GB" sz="1800"/>
              <a:t> = k) = Q</a:t>
            </a:r>
            <a:r>
              <a:rPr baseline="-25000" i="1" lang="en-GB" sz="1800"/>
              <a:t>i</a:t>
            </a:r>
            <a:r>
              <a:rPr i="1" lang="en-GB" sz="1800"/>
              <a:t>(l</a:t>
            </a:r>
            <a:r>
              <a:rPr baseline="-25000" i="1" lang="en-GB" sz="1800"/>
              <a:t>k</a:t>
            </a:r>
            <a:r>
              <a:rPr i="1" lang="en-GB" sz="1800"/>
              <a:t> )</a:t>
            </a:r>
            <a:endParaRPr i="1" sz="1800"/>
          </a:p>
          <a:p>
            <a:pPr indent="-3429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Overcomes cases where the bounding box does not cover the entire extent of the object.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Term</a:t>
            </a:r>
            <a:endParaRPr/>
          </a:p>
        </p:txBody>
      </p:sp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00" y="1597875"/>
            <a:ext cx="3509349" cy="22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929" y="1597863"/>
            <a:ext cx="3509371" cy="22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/>
        </p:nvSpPr>
        <p:spPr>
          <a:xfrm>
            <a:off x="1090925" y="3998925"/>
            <a:ext cx="29007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Global term(Cycle)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5027775" y="3998925"/>
            <a:ext cx="341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Global term(Person)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Box and </a:t>
            </a:r>
            <a:r>
              <a:rPr lang="en-GB"/>
              <a:t>Global Term</a:t>
            </a:r>
            <a:endParaRPr/>
          </a:p>
        </p:txBody>
      </p:sp>
      <p:pic>
        <p:nvPicPr>
          <p:cNvPr id="428" name="Google Shape;4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900" y="1499050"/>
            <a:ext cx="5956350" cy="25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Shape Term</a:t>
            </a:r>
            <a:endParaRPr/>
          </a:p>
        </p:txBody>
      </p:sp>
      <p:sp>
        <p:nvSpPr>
          <p:cNvPr id="434" name="Google Shape;434;p4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Incorporated to help reason about occlusions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Shape term is,</a:t>
            </a:r>
            <a:endParaRPr sz="1800"/>
          </a:p>
          <a:p>
            <a:pPr indent="0" lvl="0" marL="0" rtl="0" algn="ctr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 sz="1800"/>
              <a:t>ψ</a:t>
            </a:r>
            <a:r>
              <a:rPr lang="en-GB" sz="1800"/>
              <a:t>(V</a:t>
            </a:r>
            <a:r>
              <a:rPr baseline="-25000" lang="en-GB" sz="1800"/>
              <a:t>Bk</a:t>
            </a:r>
            <a:r>
              <a:rPr lang="en-GB" sz="1800"/>
              <a:t>=k) = Q</a:t>
            </a:r>
            <a:r>
              <a:rPr baseline="-25000" lang="en-GB" sz="1800"/>
              <a:t>Bk</a:t>
            </a:r>
            <a:r>
              <a:rPr lang="en-GB" sz="1800"/>
              <a:t>(l</a:t>
            </a:r>
            <a:r>
              <a:rPr baseline="-25000" lang="en-GB" sz="1800"/>
              <a:t>k</a:t>
            </a:r>
            <a:r>
              <a:rPr lang="en-GB" sz="1800"/>
              <a:t>) ⊙ t</a:t>
            </a:r>
            <a:r>
              <a:rPr baseline="30000" lang="en-GB" sz="1800"/>
              <a:t>*</a:t>
            </a:r>
            <a:endParaRPr sz="1800"/>
          </a:p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t* =arg max</a:t>
            </a:r>
            <a:r>
              <a:rPr baseline="-25000" lang="en-GB" sz="1800"/>
              <a:t>t∊T</a:t>
            </a:r>
            <a:r>
              <a:rPr lang="en-GB" sz="1800"/>
              <a:t> (Q</a:t>
            </a:r>
            <a:r>
              <a:rPr baseline="-25000" lang="en-GB" sz="1800"/>
              <a:t>Bk</a:t>
            </a:r>
            <a:r>
              <a:rPr lang="en-GB" sz="1800"/>
              <a:t>(l</a:t>
            </a:r>
            <a:r>
              <a:rPr baseline="-25000" lang="en-GB" sz="1800"/>
              <a:t>k</a:t>
            </a:r>
            <a:r>
              <a:rPr lang="en-GB" sz="1800"/>
              <a:t>) ⊙ t) / (|| Q</a:t>
            </a:r>
            <a:r>
              <a:rPr baseline="-25000" lang="en-GB" sz="1800"/>
              <a:t>Bk</a:t>
            </a:r>
            <a:r>
              <a:rPr lang="en-GB" sz="1800"/>
              <a:t>(l</a:t>
            </a:r>
            <a:r>
              <a:rPr baseline="-25000" lang="en-GB" sz="1800"/>
              <a:t>k</a:t>
            </a:r>
            <a:r>
              <a:rPr lang="en-GB" sz="1800"/>
              <a:t>)|| ⊙ ||t||)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Where,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 = Shape templates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Q</a:t>
            </a:r>
            <a:r>
              <a:rPr baseline="-25000" lang="en-GB" sz="1800"/>
              <a:t>Bk</a:t>
            </a:r>
            <a:r>
              <a:rPr lang="en-GB" sz="1800"/>
              <a:t>(l</a:t>
            </a:r>
            <a:r>
              <a:rPr baseline="-25000" lang="en-GB" sz="1800"/>
              <a:t>k</a:t>
            </a:r>
            <a:r>
              <a:rPr lang="en-GB" sz="1800"/>
              <a:t>) = segmentation prediction for the detected class within the bounding box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Pairwise Term</a:t>
            </a:r>
            <a:endParaRPr/>
          </a:p>
        </p:txBody>
      </p:sp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993900" y="1300950"/>
            <a:ext cx="7614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Encourages appearance </a:t>
            </a:r>
            <a:r>
              <a:rPr lang="en-GB" sz="1800"/>
              <a:t>and</a:t>
            </a:r>
            <a:r>
              <a:rPr lang="en-GB" sz="1800"/>
              <a:t> spatial consistency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Resolves occlusion based on appearance differences between objects of same class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P(v</a:t>
            </a:r>
            <a:r>
              <a:rPr baseline="-25000" lang="en-GB" sz="1800"/>
              <a:t>i</a:t>
            </a:r>
            <a:r>
              <a:rPr lang="en-GB" sz="1800"/>
              <a:t>,v</a:t>
            </a:r>
            <a:r>
              <a:rPr baseline="-25000" lang="en-GB" sz="1800"/>
              <a:t>j</a:t>
            </a:r>
            <a:r>
              <a:rPr lang="en-GB" sz="1800"/>
              <a:t>) = μ(v</a:t>
            </a:r>
            <a:r>
              <a:rPr baseline="-25000" lang="en-GB" sz="1800"/>
              <a:t>i</a:t>
            </a:r>
            <a:r>
              <a:rPr lang="en-GB" sz="1800"/>
              <a:t>,v</a:t>
            </a:r>
            <a:r>
              <a:rPr baseline="-25000" lang="en-GB" sz="1800"/>
              <a:t>j</a:t>
            </a:r>
            <a:r>
              <a:rPr lang="en-GB" sz="1800"/>
              <a:t>) ∑</a:t>
            </a:r>
            <a:r>
              <a:rPr baseline="-25000" lang="en-GB" sz="1800"/>
              <a:t>m=1</a:t>
            </a:r>
            <a:r>
              <a:rPr baseline="30000" lang="en-GB" sz="1800"/>
              <a:t>K </a:t>
            </a:r>
            <a:r>
              <a:rPr lang="en-GB" sz="1800"/>
              <a:t> w</a:t>
            </a:r>
            <a:r>
              <a:rPr baseline="30000" lang="en-GB" sz="1800"/>
              <a:t>(m)</a:t>
            </a:r>
            <a:r>
              <a:rPr lang="en-GB" sz="1800"/>
              <a:t>k</a:t>
            </a:r>
            <a:r>
              <a:rPr baseline="30000" lang="en-GB" sz="1800"/>
              <a:t>(m)</a:t>
            </a:r>
            <a:r>
              <a:rPr lang="en-GB" sz="1800"/>
              <a:t>(f</a:t>
            </a:r>
            <a:r>
              <a:rPr baseline="-25000" lang="en-GB" sz="1800"/>
              <a:t>i</a:t>
            </a:r>
            <a:r>
              <a:rPr lang="en-GB" sz="1800"/>
              <a:t>,f</a:t>
            </a:r>
            <a:r>
              <a:rPr baseline="-25000" lang="en-GB" sz="1800"/>
              <a:t>j</a:t>
            </a:r>
            <a:r>
              <a:rPr lang="en-GB" sz="1800"/>
              <a:t>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Where,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</a:t>
            </a:r>
            <a:r>
              <a:rPr baseline="-25000" lang="en-GB" sz="1800"/>
              <a:t>i</a:t>
            </a:r>
            <a:r>
              <a:rPr lang="en-GB" sz="1800"/>
              <a:t>,f</a:t>
            </a:r>
            <a:r>
              <a:rPr baseline="-25000" lang="en-GB" sz="1800"/>
              <a:t>j</a:t>
            </a:r>
            <a:r>
              <a:rPr lang="en-GB" sz="1800"/>
              <a:t> = feature vectors for pixel </a:t>
            </a:r>
            <a:r>
              <a:rPr i="1" lang="en-GB" sz="1800"/>
              <a:t>i</a:t>
            </a:r>
            <a:r>
              <a:rPr lang="en-GB" sz="1800"/>
              <a:t> and </a:t>
            </a:r>
            <a:r>
              <a:rPr i="1" lang="en-GB" sz="1800"/>
              <a:t>j</a:t>
            </a:r>
            <a:r>
              <a:rPr lang="en-GB" sz="1800"/>
              <a:t> in arbitrary feature space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-GB" sz="1800"/>
              <a:t>μ</a:t>
            </a:r>
            <a:r>
              <a:rPr lang="en-GB" sz="1800"/>
              <a:t> is a label compatibility function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</a:t>
            </a:r>
            <a:endParaRPr/>
          </a:p>
        </p:txBody>
      </p:sp>
      <p:sp>
        <p:nvSpPr>
          <p:cNvPr id="446" name="Google Shape;446;p43"/>
          <p:cNvSpPr txBox="1"/>
          <p:nvPr>
            <p:ph idx="1" type="body"/>
          </p:nvPr>
        </p:nvSpPr>
        <p:spPr>
          <a:xfrm>
            <a:off x="1303800" y="1456700"/>
            <a:ext cx="7030500" cy="31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/>
              <a:t>Single loss function (</a:t>
            </a:r>
            <a:r>
              <a:rPr lang="en-GB" sz="1800"/>
              <a:t>cross-entropy)</a:t>
            </a:r>
            <a:r>
              <a:rPr lang="en-GB" sz="1800"/>
              <a:t> to backpropagate through instance and semantic segmentation modules to update all the parameters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/>
              <a:t>Match the original ground truth to instance segmentation prediction based on the IoU.</a:t>
            </a:r>
            <a:endParaRPr sz="1800"/>
          </a:p>
          <a:p>
            <a:pPr indent="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			</a:t>
            </a:r>
            <a:r>
              <a:rPr i="1" lang="en-GB" sz="1800"/>
              <a:t>G</a:t>
            </a:r>
            <a:r>
              <a:rPr baseline="30000" i="1" lang="en-GB" sz="1800"/>
              <a:t>*</a:t>
            </a:r>
            <a:r>
              <a:rPr i="1" lang="en-GB" sz="1800"/>
              <a:t> = arg max</a:t>
            </a:r>
            <a:r>
              <a:rPr baseline="-25000" i="1" lang="en-GB" sz="1800"/>
              <a:t>m∈M</a:t>
            </a:r>
            <a:r>
              <a:rPr i="1" lang="en-GB" sz="1800"/>
              <a:t> IoU(m, P)</a:t>
            </a:r>
            <a:endParaRPr i="1" sz="1800"/>
          </a:p>
          <a:p>
            <a:pPr indent="-3429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Formulated as a Maximum-weight bipartite matching problem.</a:t>
            </a:r>
            <a:endParaRPr sz="14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</a:t>
            </a:r>
            <a:endParaRPr/>
          </a:p>
        </p:txBody>
      </p:sp>
      <p:sp>
        <p:nvSpPr>
          <p:cNvPr id="329" name="Google Shape;329;p26"/>
          <p:cNvSpPr txBox="1"/>
          <p:nvPr>
            <p:ph idx="1" type="body"/>
          </p:nvPr>
        </p:nvSpPr>
        <p:spPr>
          <a:xfrm>
            <a:off x="1303800" y="13803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Instance segmentation system produces a segmentation map where each pixel is assigned an object class and instance identity label using an object detector and end-to-end CRF to predict instances.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This is dynamically instantiated to produce variable number of instances per image.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Validation Metrics</a:t>
            </a:r>
            <a:endParaRPr/>
          </a:p>
        </p:txBody>
      </p:sp>
      <p:graphicFrame>
        <p:nvGraphicFramePr>
          <p:cNvPr id="452" name="Google Shape;452;p4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{3F4884B5-75B5-4B7B-BDBA-246BBB156972}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Unary Potential Terms Included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AP</a:t>
                      </a:r>
                      <a:r>
                        <a:rPr b="1" baseline="30000" lang="en-GB"/>
                        <a:t>0.5</a:t>
                      </a:r>
                      <a:endParaRPr b="1" baseline="30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Box Term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Box + Global Term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Box + Global Term + Shape Term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43.9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Success Cases</a:t>
            </a:r>
            <a:endParaRPr/>
          </a:p>
        </p:txBody>
      </p:sp>
      <p:pic>
        <p:nvPicPr>
          <p:cNvPr id="458" name="Google Shape;4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475" y="1745138"/>
            <a:ext cx="2629072" cy="16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75" y="1825550"/>
            <a:ext cx="2451975" cy="1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998" y="1761523"/>
            <a:ext cx="2376018" cy="172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Success Cases</a:t>
            </a:r>
            <a:endParaRPr/>
          </a:p>
        </p:txBody>
      </p:sp>
      <p:pic>
        <p:nvPicPr>
          <p:cNvPr id="466" name="Google Shape;4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75" y="1506450"/>
            <a:ext cx="2592725" cy="259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26" y="1461875"/>
            <a:ext cx="2608575" cy="2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113" y="1524625"/>
            <a:ext cx="2592738" cy="259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Success Cases</a:t>
            </a:r>
            <a:endParaRPr/>
          </a:p>
        </p:txBody>
      </p:sp>
      <p:pic>
        <p:nvPicPr>
          <p:cNvPr id="474" name="Google Shape;4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25" y="1497900"/>
            <a:ext cx="2460732" cy="32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7"/>
          <p:cNvPicPr preferRelativeResize="0"/>
          <p:nvPr/>
        </p:nvPicPr>
        <p:blipFill rotWithShape="1">
          <a:blip r:embed="rId4">
            <a:alphaModFix/>
          </a:blip>
          <a:srcRect b="15209" l="-23440" r="23440" t="-15210"/>
          <a:stretch/>
        </p:blipFill>
        <p:spPr>
          <a:xfrm>
            <a:off x="5613674" y="965752"/>
            <a:ext cx="2864826" cy="377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1000" y="1497900"/>
            <a:ext cx="3147874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Failure Cases</a:t>
            </a:r>
            <a:endParaRPr/>
          </a:p>
        </p:txBody>
      </p:sp>
      <p:pic>
        <p:nvPicPr>
          <p:cNvPr id="482" name="Google Shape;4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050" y="2286725"/>
            <a:ext cx="2373725" cy="15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713" y="2329388"/>
            <a:ext cx="2240200" cy="14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862" y="2286726"/>
            <a:ext cx="2152488" cy="14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LINK</a:t>
            </a:r>
            <a:endParaRPr/>
          </a:p>
        </p:txBody>
      </p:sp>
      <p:sp>
        <p:nvSpPr>
          <p:cNvPr id="490" name="Google Shape;490;p4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https://github.com/Prathyusha-Akundi/Pixelwise_Instance_Segmentation.git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496" name="Google Shape;496;p50"/>
          <p:cNvSpPr txBox="1"/>
          <p:nvPr>
            <p:ph idx="1" type="body"/>
          </p:nvPr>
        </p:nvSpPr>
        <p:spPr>
          <a:xfrm>
            <a:off x="888300" y="1476000"/>
            <a:ext cx="7367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A. Arnab and P. H. S. Torr. Pixelwise instance segmentation with a dynamically instantiated network. In CVPR, 2017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S. Zheng, S. Jayasumana, B. Romera-Paredes, V. Vineet, Z. Su, D. Du, C. Huang, and P. Torr. Conditional random fields as recurrent neural networks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D. Weiss and B. Taskar. Scalpel: Segmentation cascades with localized priors and efficient learning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Xuming He Richard S. Zemel Miguel A. ´Carreira-Perpin˜an. ‘</a:t>
            </a:r>
            <a:r>
              <a:rPr i="1" lang="en-GB" sz="1800"/>
              <a:t>Multiscale Conditional Random Fields for Image Labeling</a:t>
            </a:r>
            <a:r>
              <a:rPr lang="en-GB" sz="1800"/>
              <a:t>’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335" name="Google Shape;335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" y="1392377"/>
            <a:ext cx="9144001" cy="328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DETECTION</a:t>
            </a:r>
            <a:endParaRPr/>
          </a:p>
        </p:txBody>
      </p:sp>
      <p:sp>
        <p:nvSpPr>
          <p:cNvPr id="342" name="Google Shape;342;p28"/>
          <p:cNvSpPr txBox="1"/>
          <p:nvPr>
            <p:ph idx="1" type="body"/>
          </p:nvPr>
        </p:nvSpPr>
        <p:spPr>
          <a:xfrm>
            <a:off x="1056750" y="1438200"/>
            <a:ext cx="7030500" cy="32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Tensorflow Object Detection API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Dataset used for training: MS COCO 2017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Pre-trained MobileNet model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INPUT   :   RGB Image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OUTPUT : No of Detections ‘D’ and for every detection i we get </a:t>
            </a:r>
            <a:r>
              <a:rPr i="1" lang="en-GB" sz="1800"/>
              <a:t>(l</a:t>
            </a:r>
            <a:r>
              <a:rPr baseline="-25000" i="1" lang="en-GB" sz="1800"/>
              <a:t>i </a:t>
            </a:r>
            <a:r>
              <a:rPr i="1" lang="en-GB" sz="1800"/>
              <a:t>, s</a:t>
            </a:r>
            <a:r>
              <a:rPr baseline="-25000" i="1" lang="en-GB" sz="1800"/>
              <a:t>i</a:t>
            </a:r>
            <a:r>
              <a:rPr i="1" lang="en-GB" sz="1800"/>
              <a:t>, B</a:t>
            </a:r>
            <a:r>
              <a:rPr baseline="-25000" i="1" lang="en-GB" sz="1800"/>
              <a:t>i</a:t>
            </a:r>
            <a:r>
              <a:rPr i="1" lang="en-GB" sz="1800"/>
              <a:t> )</a:t>
            </a:r>
            <a:r>
              <a:rPr lang="en-GB" sz="1800"/>
              <a:t>  where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-GB" sz="1800"/>
              <a:t>l</a:t>
            </a:r>
            <a:r>
              <a:rPr baseline="-25000" i="1" lang="en-GB" sz="1800"/>
              <a:t>i</a:t>
            </a:r>
            <a:r>
              <a:rPr i="1" lang="en-GB" sz="1800"/>
              <a:t> ∈ L</a:t>
            </a:r>
            <a:r>
              <a:rPr lang="en-GB" sz="1800"/>
              <a:t> is the detected classlabel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-GB" sz="1800"/>
              <a:t>s</a:t>
            </a:r>
            <a:r>
              <a:rPr baseline="-25000" i="1" lang="en-GB" sz="1800"/>
              <a:t>i</a:t>
            </a:r>
            <a:r>
              <a:rPr i="1" lang="en-GB" sz="1800"/>
              <a:t> ∈ [0, 1]</a:t>
            </a:r>
            <a:r>
              <a:rPr lang="en-GB" sz="1800"/>
              <a:t> is the confidence score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-GB" sz="1800"/>
              <a:t>B</a:t>
            </a:r>
            <a:r>
              <a:rPr baseline="-25000" i="1" lang="en-GB" sz="1800"/>
              <a:t>i</a:t>
            </a:r>
            <a:r>
              <a:rPr lang="en-GB" sz="1800"/>
              <a:t> is the set of indices of the pixels falling within the detector’s bounding box</a:t>
            </a:r>
            <a:r>
              <a:rPr lang="en-GB" sz="1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(Object Detection)</a:t>
            </a:r>
            <a:endParaRPr/>
          </a:p>
        </p:txBody>
      </p:sp>
      <p:pic>
        <p:nvPicPr>
          <p:cNvPr id="348" name="Google Shape;3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295950"/>
            <a:ext cx="1908875" cy="15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900" y="1270975"/>
            <a:ext cx="2257425" cy="15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5">
            <a:alphaModFix/>
          </a:blip>
          <a:srcRect b="4278" l="5311" r="0" t="0"/>
          <a:stretch/>
        </p:blipFill>
        <p:spPr>
          <a:xfrm>
            <a:off x="5813825" y="1320925"/>
            <a:ext cx="2117949" cy="15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9"/>
          <p:cNvPicPr preferRelativeResize="0"/>
          <p:nvPr/>
        </p:nvPicPr>
        <p:blipFill rotWithShape="1">
          <a:blip r:embed="rId6">
            <a:alphaModFix/>
          </a:blip>
          <a:srcRect b="3185" l="5383" r="0" t="0"/>
          <a:stretch/>
        </p:blipFill>
        <p:spPr>
          <a:xfrm>
            <a:off x="792000" y="3011425"/>
            <a:ext cx="1908876" cy="15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9"/>
          <p:cNvPicPr preferRelativeResize="0"/>
          <p:nvPr/>
        </p:nvPicPr>
        <p:blipFill rotWithShape="1">
          <a:blip r:embed="rId7">
            <a:alphaModFix/>
          </a:blip>
          <a:srcRect b="5267" l="6138" r="0" t="0"/>
          <a:stretch/>
        </p:blipFill>
        <p:spPr>
          <a:xfrm>
            <a:off x="3225900" y="3011425"/>
            <a:ext cx="2257426" cy="15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 rotWithShape="1">
          <a:blip r:embed="rId8">
            <a:alphaModFix/>
          </a:blip>
          <a:srcRect b="5802" l="4816" r="0" t="0"/>
          <a:stretch/>
        </p:blipFill>
        <p:spPr>
          <a:xfrm>
            <a:off x="5763700" y="2989875"/>
            <a:ext cx="2257425" cy="15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 Segmentation Subnetwork</a:t>
            </a:r>
            <a:endParaRPr/>
          </a:p>
        </p:txBody>
      </p:sp>
      <p:sp>
        <p:nvSpPr>
          <p:cNvPr id="359" name="Google Shape;359;p30"/>
          <p:cNvSpPr txBox="1"/>
          <p:nvPr>
            <p:ph idx="1" type="body"/>
          </p:nvPr>
        </p:nvSpPr>
        <p:spPr>
          <a:xfrm>
            <a:off x="1127000" y="1537150"/>
            <a:ext cx="7311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FCN8s architecture which is based on the VGG ImageNet model.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CRF as RNN as the module’s last layer which contains densely-connected pairwise potentials and higher o</a:t>
            </a:r>
            <a:r>
              <a:rPr lang="en-GB" sz="1800"/>
              <a:t>rder detection potential 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INPUT      :     RGB Image</a:t>
            </a:r>
            <a:endParaRPr sz="1800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OUTPUT  :     Tensor Q where </a:t>
            </a:r>
            <a:r>
              <a:rPr i="1" lang="en-GB" sz="1800"/>
              <a:t>Q</a:t>
            </a:r>
            <a:r>
              <a:rPr baseline="-25000" i="1" lang="en-GB" sz="1800"/>
              <a:t>i</a:t>
            </a:r>
            <a:r>
              <a:rPr i="1" lang="en-GB" sz="1800"/>
              <a:t>(l)</a:t>
            </a:r>
            <a:r>
              <a:rPr lang="en-GB" sz="1800"/>
              <a:t> denotes the probability of   pixel </a:t>
            </a:r>
            <a:r>
              <a:rPr i="1" lang="en-GB" sz="1800"/>
              <a:t>i</a:t>
            </a:r>
            <a:r>
              <a:rPr lang="en-GB" sz="1800"/>
              <a:t> taking on the label </a:t>
            </a:r>
            <a:r>
              <a:rPr i="1" lang="en-GB" sz="1800"/>
              <a:t>l ∈ L</a:t>
            </a:r>
            <a:r>
              <a:rPr lang="en-GB" sz="1800"/>
              <a:t>.</a:t>
            </a:r>
            <a:endParaRPr sz="1800"/>
          </a:p>
          <a:p>
            <a:pPr indent="0" lvl="0" marL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RESULTS(Semantic Segmentation)</a:t>
            </a:r>
            <a:endParaRPr/>
          </a:p>
        </p:txBody>
      </p:sp>
      <p:pic>
        <p:nvPicPr>
          <p:cNvPr id="365" name="Google Shape;3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25" y="1342300"/>
            <a:ext cx="7514974" cy="1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325" y="3077271"/>
            <a:ext cx="7514976" cy="194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RESULTS(Semantic Segmentation)</a:t>
            </a:r>
            <a:endParaRPr/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75" y="1232675"/>
            <a:ext cx="6409451" cy="18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006" y="3138850"/>
            <a:ext cx="3974245" cy="15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00" y="3138850"/>
            <a:ext cx="3792549" cy="1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Instance </a:t>
            </a:r>
            <a:r>
              <a:rPr lang="en-GB"/>
              <a:t>Segmentation Subnetwork</a:t>
            </a:r>
            <a:endParaRPr/>
          </a:p>
        </p:txBody>
      </p:sp>
      <p:sp>
        <p:nvSpPr>
          <p:cNvPr id="380" name="Google Shape;380;p33"/>
          <p:cNvSpPr txBox="1"/>
          <p:nvPr>
            <p:ph idx="1" type="body"/>
          </p:nvPr>
        </p:nvSpPr>
        <p:spPr>
          <a:xfrm>
            <a:off x="1001250" y="1482200"/>
            <a:ext cx="7030500" cy="28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Assigns every pixel to either a particular object detection or the background label</a:t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quality of a prediction is invariant to the permutations of instance labelling, it is handled by the loss function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INPUTS  :  Semantic Segmentation Predictions(Q) for each pixel and a set of 	object detections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OUTPUTS: </a:t>
            </a:r>
            <a:r>
              <a:rPr lang="en-GB" sz="1800"/>
              <a:t>Tensor Q where </a:t>
            </a:r>
            <a:r>
              <a:rPr i="1" lang="en-GB" sz="1800"/>
              <a:t>Q</a:t>
            </a:r>
            <a:r>
              <a:rPr baseline="-25000" i="1" lang="en-GB" sz="1800"/>
              <a:t>i</a:t>
            </a:r>
            <a:r>
              <a:rPr i="1" lang="en-GB" sz="1800"/>
              <a:t>(l)</a:t>
            </a:r>
            <a:r>
              <a:rPr lang="en-GB" sz="1800"/>
              <a:t> denotes the probability of   pixel </a:t>
            </a:r>
            <a:r>
              <a:rPr i="1" lang="en-GB" sz="1800"/>
              <a:t>i</a:t>
            </a:r>
            <a:r>
              <a:rPr lang="en-GB" sz="1800"/>
              <a:t> taking on the label </a:t>
            </a:r>
            <a:r>
              <a:rPr i="1" lang="en-GB" sz="1800"/>
              <a:t>l ∈ {1,2,...N}</a:t>
            </a:r>
            <a:r>
              <a:rPr lang="en-GB" sz="1800"/>
              <a:t> where N is the number of object detections in the image.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